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84"/>
  </p:notesMasterIdLst>
  <p:sldIdLst>
    <p:sldId id="508" r:id="rId2"/>
    <p:sldId id="509" r:id="rId3"/>
    <p:sldId id="427" r:id="rId4"/>
    <p:sldId id="428" r:id="rId5"/>
    <p:sldId id="429" r:id="rId6"/>
    <p:sldId id="430" r:id="rId7"/>
    <p:sldId id="432" r:id="rId8"/>
    <p:sldId id="434" r:id="rId9"/>
    <p:sldId id="435" r:id="rId10"/>
    <p:sldId id="433" r:id="rId11"/>
    <p:sldId id="436" r:id="rId12"/>
    <p:sldId id="437" r:id="rId13"/>
    <p:sldId id="438" r:id="rId14"/>
    <p:sldId id="439" r:id="rId15"/>
    <p:sldId id="440" r:id="rId16"/>
    <p:sldId id="441" r:id="rId17"/>
    <p:sldId id="442" r:id="rId18"/>
    <p:sldId id="443" r:id="rId19"/>
    <p:sldId id="445" r:id="rId20"/>
    <p:sldId id="510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4" r:id="rId30"/>
    <p:sldId id="455" r:id="rId31"/>
    <p:sldId id="456" r:id="rId32"/>
    <p:sldId id="457" r:id="rId33"/>
    <p:sldId id="458" r:id="rId34"/>
    <p:sldId id="459" r:id="rId35"/>
    <p:sldId id="505" r:id="rId36"/>
    <p:sldId id="461" r:id="rId37"/>
    <p:sldId id="462" r:id="rId38"/>
    <p:sldId id="463" r:id="rId39"/>
    <p:sldId id="464" r:id="rId40"/>
    <p:sldId id="465" r:id="rId41"/>
    <p:sldId id="466" r:id="rId42"/>
    <p:sldId id="467" r:id="rId43"/>
    <p:sldId id="468" r:id="rId44"/>
    <p:sldId id="469" r:id="rId45"/>
    <p:sldId id="470" r:id="rId46"/>
    <p:sldId id="471" r:id="rId47"/>
    <p:sldId id="472" r:id="rId48"/>
    <p:sldId id="473" r:id="rId49"/>
    <p:sldId id="474" r:id="rId50"/>
    <p:sldId id="475" r:id="rId51"/>
    <p:sldId id="476" r:id="rId52"/>
    <p:sldId id="477" r:id="rId53"/>
    <p:sldId id="478" r:id="rId54"/>
    <p:sldId id="479" r:id="rId55"/>
    <p:sldId id="480" r:id="rId56"/>
    <p:sldId id="481" r:id="rId57"/>
    <p:sldId id="482" r:id="rId58"/>
    <p:sldId id="483" r:id="rId59"/>
    <p:sldId id="484" r:id="rId60"/>
    <p:sldId id="485" r:id="rId61"/>
    <p:sldId id="486" r:id="rId62"/>
    <p:sldId id="487" r:id="rId63"/>
    <p:sldId id="488" r:id="rId64"/>
    <p:sldId id="489" r:id="rId65"/>
    <p:sldId id="490" r:id="rId66"/>
    <p:sldId id="491" r:id="rId67"/>
    <p:sldId id="492" r:id="rId68"/>
    <p:sldId id="493" r:id="rId69"/>
    <p:sldId id="494" r:id="rId70"/>
    <p:sldId id="495" r:id="rId71"/>
    <p:sldId id="496" r:id="rId72"/>
    <p:sldId id="497" r:id="rId73"/>
    <p:sldId id="498" r:id="rId74"/>
    <p:sldId id="499" r:id="rId75"/>
    <p:sldId id="500" r:id="rId76"/>
    <p:sldId id="511" r:id="rId77"/>
    <p:sldId id="501" r:id="rId78"/>
    <p:sldId id="502" r:id="rId79"/>
    <p:sldId id="503" r:id="rId80"/>
    <p:sldId id="507" r:id="rId81"/>
    <p:sldId id="504" r:id="rId82"/>
    <p:sldId id="506" r:id="rId8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56" autoAdjust="0"/>
    <p:restoredTop sz="91854" autoAdjust="0"/>
  </p:normalViewPr>
  <p:slideViewPr>
    <p:cSldViewPr>
      <p:cViewPr varScale="1">
        <p:scale>
          <a:sx n="113" d="100"/>
          <a:sy n="113" d="100"/>
        </p:scale>
        <p:origin x="40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30726"/>
    </p:cViewPr>
  </p:sorter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10/22/22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Adapted from the slides by Douglas Wilhelm Harder of U Waterloo (https://ece.uwaterloo.ca/~dwharder/aads/Lecture_materials/)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May also contain</a:t>
            </a:r>
            <a:r>
              <a:rPr lang="en-CA" altLang="zh-CN" sz="1200" baseline="0" dirty="0">
                <a:solidFill>
                  <a:srgbClr val="000000"/>
                </a:solidFill>
                <a:latin typeface="Arial"/>
                <a:cs typeface="+mn-cs"/>
              </a:rPr>
              <a:t> material from the s</a:t>
            </a:r>
            <a:r>
              <a:rPr lang="en-US" altLang="zh-CN" dirty="0" err="1"/>
              <a:t>lides</a:t>
            </a:r>
            <a:r>
              <a:rPr lang="en-US" altLang="zh-CN" dirty="0"/>
              <a:t> at https://courses.cs.washington.edu/courses/cse326/03wi/326lecturesb.shtml (by Dan </a:t>
            </a:r>
            <a:r>
              <a:rPr lang="en-US" altLang="zh-CN" dirty="0" err="1"/>
              <a:t>Suciu</a:t>
            </a:r>
            <a:r>
              <a:rPr lang="en-US" altLang="zh-CN" dirty="0"/>
              <a:t> of U Washington)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914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AF755F-178C-4AD8-92B2-4DF3656599C2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1450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5B267-07B3-45C3-AA8C-3ACB33BB9EFB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7734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49CB85-D301-450B-8BFF-F1D3BCE66B08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6651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483FFD-915B-4E64-8ACA-FB4F8A3E5D09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4576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BDDEC4-5882-4B9F-8ACF-628C03FD9891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453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BA488-AE46-4268-AD0A-3AA448FB6F8B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9274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Type&gt;</a:t>
            </a:r>
          </a:p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altLang="en-US" sz="1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64C7BC-C25B-4986-8643-2DFF65DDE083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8422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en-CA" altLang="en-US" sz="1200" dirty="0">
                <a:latin typeface="Consolas" pitchFamily="49" charset="0"/>
                <a:cs typeface="Consolas" pitchFamily="49" charset="0"/>
              </a:rPr>
              <a:t> void clear();</a:t>
            </a:r>
          </a:p>
          <a:p>
            <a:pPr>
              <a:buFontTx/>
              <a:buNone/>
            </a:pPr>
            <a:r>
              <a:rPr lang="en-CA" altLang="en-US" sz="1200" dirty="0">
                <a:latin typeface="Consolas" pitchFamily="49" charset="0"/>
                <a:cs typeface="Consolas" pitchFamily="49" charset="0"/>
              </a:rPr>
              <a:t>        friend class </a:t>
            </a:r>
            <a:r>
              <a:rPr lang="en-CA" altLang="en-US" sz="12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CA" altLang="en-US" sz="1200" dirty="0">
                <a:latin typeface="Consolas" pitchFamily="49" charset="0"/>
                <a:cs typeface="Consolas" pitchFamily="49" charset="0"/>
              </a:rPr>
              <a:t>&lt;Type&gt;;</a:t>
            </a:r>
          </a:p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34A299-FC80-4BAF-ABA4-588F33B58925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6758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4D2CEA-7170-4019-B370-9190F3CD92FF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0045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08CDDC-FE12-4C8A-99AF-4FD7A3EABADC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032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Abstract Data Type Sorted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007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E62220-CA9D-48B4-96A7-BEDD5BA4B6AB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9463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6DAE19-0005-441E-8469-6DB1D9E3E371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506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E866900-7BF5-4D6D-8FB6-A0E1C5DEB9EC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22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27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1B201C-1DB4-4DAA-85C8-9EC21DA1EF77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255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497EC36-024C-4DC5-A44F-4B026684E4CE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24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015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A5DDA4-48BC-4F85-B565-CB6C120A602D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1576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DB258C-6502-431B-B28B-A4A74F977666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5789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892B07-B8DD-4EA7-953B-472A5F65C077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4059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7BE337-6C8C-402D-8984-FCE0B4DA8AB7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61857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40A26E-0879-4B3C-8CE9-2D22A774073A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6722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A43C5E-B456-4780-B9AB-9264C1BA0B1B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4693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955BB1-C3A0-45AC-9640-EBF41632713D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82854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EAF58A-EDEE-4848-B3C4-26C3A3399EE7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88096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4D9AFF-F386-40B1-8D5B-3CF20C82525E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24312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26E2D-BF67-47CE-B8A7-CC0AA68DEA28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98968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DFFB9D-3275-41F5-BD09-6EC8714A7E25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15723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76B7C6-F3E5-4866-8002-B11F60104BEA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6884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0CC3EA-A3AE-49D8-8033-174C33159D09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98199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BBD69F-8515-493A-B64B-465D76453357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25018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A45850-F2F3-444A-891F-4264C96383B7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44968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C620FA-D063-433D-BB79-28C5624F0174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1927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A09B32-5272-4F61-B8F2-7BE5C610FDC4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83375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E49A1D-27ED-48EC-AF46-3DB53ADD2205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81811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A3F6F2-F2CD-48DC-A15E-25C434B2A61F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79010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13C335-71C1-42AD-BA99-5D6C61A222AA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83668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CA06E6-E848-4644-AFB2-0AD440AD521C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69110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049613-01B5-412C-B7E5-30CDE5995F08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73580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550578-BD3A-4643-90BA-035CA7BAC484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70211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F2B7C9-47FF-4D04-9FC2-7CBCBF13E3D5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2508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07CD5D-9F22-486B-B16D-58954477DA5C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7365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65E6D7-7891-4054-B0D3-432786208B90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46571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2C33CF-0786-4D92-9169-BC718C9B698C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9998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82E26-CB2F-44DA-A105-19F241EB5C50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37266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5C61F9-7A62-4600-9D9A-7018DE573001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7334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665121-7EAE-4FE1-953A-8B8B46A5C8E3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09980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CC2943-D204-4672-A214-2A2B464FEB67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56100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86C09D-F725-4E2F-BD6A-F81D23FA66AB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88069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3479FE-BC12-4A70-B8F6-8CF4D1EEBA11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05378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D1630-13A2-4396-B070-58F034F48D85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70161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6887BA-D848-4B88-9144-9050D7FA59A9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33952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1948B6-07B8-455D-8E19-08A163BBACA2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39973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049BE0-9D18-4AA9-BF06-6F0C53FBFB47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28650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D13970-691F-4EF5-AB92-CD727A3DCA0B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7451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78FFE5-910D-46EC-8A3E-588692D47A95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34386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2DAFBE-7CD2-4155-A09A-4D9BE26DB862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63527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A096ED-3E34-4B5F-BC3F-5E28B6B68F70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08819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A60DEF-7440-4846-AF82-8C0FF557B834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45922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FB0399-0260-4633-A2D7-8468717AE131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6520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34DE88-DCD1-47E8-9EA6-4B65C60B9BE0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17314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B71012-9C50-4C49-8F66-52EFD3228158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53558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AFB7A6-85FD-46D4-8930-F39FF60220E0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376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8FA6C7-3125-45F0-B2AD-552665514314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67857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64C7C3-01C2-4579-BF6C-495A581854E6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26100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D94A86-F4FD-4365-930B-1B577BEB128B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6654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0C5508-F092-42C0-9759-78C2C21BE395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77059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A985B7-1B0F-47DD-87FA-8CDC57865C6B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01394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6D649C-46C7-4362-9B0D-9DFDB6988E75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05884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35A14F-17A2-4054-AF63-5BF1F292658B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27724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F74817-AA5C-413A-8283-9835C2140690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29265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C776B-7553-46CE-9020-8916BD670FB2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466602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02DAC6-2B9A-4EE3-98B9-14DCBA155F2C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6681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25D01C-C7DD-4976-B63D-C10A087B6DD5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93132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EACCBC-0684-467B-BFB9-693BE5BED7D7}" type="slidenum">
              <a:rPr lang="en-CA" smtClean="0"/>
              <a:pPr>
                <a:defRPr/>
              </a:pPr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47609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AD172E-6879-4CCF-B40D-BB091166B090}" type="slidenum">
              <a:rPr lang="en-CA" smtClean="0"/>
              <a:pPr>
                <a:defRPr/>
              </a:pPr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4868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AD172E-6879-4CCF-B40D-BB091166B090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6747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BD4C4B-EDFB-4FA6-A43E-BA85D60304E7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050637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EBE751-A6C5-4609-B712-EE1D0AF1EC3A}" type="slidenum">
              <a:rPr lang="en-CA" smtClean="0"/>
              <a:pPr>
                <a:defRPr/>
              </a:pPr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7059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AD172E-6879-4CCF-B40D-BB091166B090}" type="slidenum">
              <a:rPr lang="en-CA" smtClean="0"/>
              <a:pPr>
                <a:defRPr/>
              </a:pPr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5722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D7311A-2268-47DC-9010-55774799B239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8766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/>
              <a:t>CS101 Data Structures</a:t>
            </a: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dirty="0"/>
              <a:t>Binary Search Trees</a:t>
            </a:r>
            <a:endParaRPr lang="en-US" altLang="zh-CN" dirty="0">
              <a:solidFill>
                <a:prstClr val="black"/>
              </a:solidFill>
            </a:endParaRPr>
          </a:p>
          <a:p>
            <a:pPr marL="0" indent="0" algn="ctr" eaLnBrk="1" hangingPunct="1">
              <a:buFont typeface="Arial" charset="0"/>
              <a:buNone/>
            </a:pPr>
            <a:r>
              <a:rPr lang="en-US" altLang="zh-CN" dirty="0">
                <a:solidFill>
                  <a:prstClr val="black"/>
                </a:solidFill>
              </a:rPr>
              <a:t>Textbook </a:t>
            </a:r>
            <a:r>
              <a:rPr lang="en-US" altLang="zh-CN" dirty="0" err="1">
                <a:solidFill>
                  <a:prstClr val="black"/>
                </a:solidFill>
              </a:rPr>
              <a:t>Ch</a:t>
            </a:r>
            <a:r>
              <a:rPr lang="en-US" altLang="zh-CN" dirty="0">
                <a:solidFill>
                  <a:prstClr val="black"/>
                </a:solidFill>
              </a:rPr>
              <a:t> 12</a:t>
            </a:r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712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Search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search an object: examine the root node and if we have not found what we are looking for: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the object is less than what is stored in the root node, continue searching in the left sub-tree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Otherwise, continue searching the right sub-tree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Time complexity:</a:t>
            </a:r>
          </a:p>
          <a:p>
            <a:pPr lvl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37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 descr="C:\Users\dwharder\Desktop\variants -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00200"/>
            <a:ext cx="4000500" cy="465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Worst case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Unfortunately, it is possible to construct </a:t>
            </a:r>
            <a:r>
              <a:rPr lang="en-US" altLang="en-US" i="1" dirty="0">
                <a:latin typeface="Arial" charset="0"/>
                <a:cs typeface="Arial" charset="0"/>
              </a:rPr>
              <a:t>degenerate</a:t>
            </a:r>
            <a:r>
              <a:rPr lang="en-US" altLang="en-US" dirty="0">
                <a:latin typeface="Arial" charset="0"/>
                <a:cs typeface="Arial" charset="0"/>
              </a:rPr>
              <a:t> binary search trees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is equivalent to a linked list, </a:t>
            </a:r>
            <a:r>
              <a:rPr lang="en-US" altLang="en-US" i="1" dirty="0">
                <a:latin typeface="Arial" charset="0"/>
                <a:cs typeface="Arial" charset="0"/>
              </a:rPr>
              <a:t>i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.,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6866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All these binary search trees store the same data</a:t>
            </a:r>
          </a:p>
        </p:txBody>
      </p:sp>
      <p:pic>
        <p:nvPicPr>
          <p:cNvPr id="15364" name="Picture 5" descr="C:\Users\dwharder\Desktop\varian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2085975"/>
            <a:ext cx="78009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068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Duplicate Elements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assume that in any binary tree, we are not storing duplicate elements unless otherwise stated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reality, it is seldom the case where duplicate elements in a container must be stored as separate entities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You can always consider duplicate elements with modifications to the algorithms we will cover</a:t>
            </a:r>
          </a:p>
        </p:txBody>
      </p:sp>
    </p:spTree>
    <p:extLst>
      <p:ext uri="{BB962C8B-B14F-4D97-AF65-F5344CB8AC3E}">
        <p14:creationId xmlns:p14="http://schemas.microsoft.com/office/powerpoint/2010/main" val="30783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look at an implementation of a binary search tree in the same spirit as we did with our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altLang="en-US" dirty="0">
                <a:latin typeface="Arial" charset="0"/>
                <a:cs typeface="Arial" charset="0"/>
              </a:rPr>
              <a:t> class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will have a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Binary_search_nodes</a:t>
            </a:r>
            <a:r>
              <a:rPr lang="en-US" altLang="en-US" dirty="0">
                <a:latin typeface="Arial" charset="0"/>
                <a:cs typeface="Arial" charset="0"/>
              </a:rPr>
              <a:t> class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dirty="0">
                <a:latin typeface="Arial" charset="0"/>
                <a:cs typeface="Arial" charset="0"/>
              </a:rPr>
              <a:t> class will store a pointer to the root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use templates, however, we will require that the class overrides the comparison operators</a:t>
            </a:r>
          </a:p>
        </p:txBody>
      </p:sp>
    </p:spTree>
    <p:extLst>
      <p:ext uri="{BB962C8B-B14F-4D97-AF65-F5344CB8AC3E}">
        <p14:creationId xmlns:p14="http://schemas.microsoft.com/office/powerpoint/2010/main" val="3623566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Any class which uses this binary-search-tree class must therefore implement:</a:t>
            </a:r>
          </a:p>
          <a:p>
            <a:pPr>
              <a:buFontTx/>
              <a:buNone/>
            </a:pPr>
            <a:endParaRPr lang="en-US" altLang="en-US" sz="1200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>
                <a:latin typeface="Consolas" pitchFamily="49" charset="0"/>
                <a:cs typeface="Arial" charset="0"/>
              </a:rPr>
              <a:t>		bool operator&lt;=( Type const &amp;, Type const &amp; );</a:t>
            </a:r>
          </a:p>
          <a:p>
            <a:pPr>
              <a:buFontTx/>
              <a:buNone/>
            </a:pPr>
            <a:r>
              <a:rPr lang="en-US" altLang="en-US" sz="1800">
                <a:latin typeface="Consolas" pitchFamily="49" charset="0"/>
                <a:cs typeface="Arial" charset="0"/>
              </a:rPr>
              <a:t>		bool operator&lt; ( Type const &amp;, Type const &amp; );</a:t>
            </a:r>
          </a:p>
          <a:p>
            <a:pPr>
              <a:buFontTx/>
              <a:buNone/>
            </a:pPr>
            <a:r>
              <a:rPr lang="en-US" altLang="en-US" sz="1800">
                <a:latin typeface="Consolas" pitchFamily="49" charset="0"/>
                <a:cs typeface="Arial" charset="0"/>
              </a:rPr>
              <a:t>		bool operator==( Type const &amp;, Type const &amp; );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That is, we are allowed to compare two instances of this class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Examples: </a:t>
            </a:r>
            <a:r>
              <a:rPr lang="en-US" altLang="en-US" sz="2000">
                <a:latin typeface="Consolas" pitchFamily="49" charset="0"/>
                <a:cs typeface="Arial" charset="0"/>
              </a:rPr>
              <a:t>int</a:t>
            </a:r>
            <a:r>
              <a:rPr lang="en-US" altLang="en-US">
                <a:latin typeface="Arial" charset="0"/>
                <a:cs typeface="Arial" charset="0"/>
              </a:rPr>
              <a:t> and </a:t>
            </a:r>
            <a:r>
              <a:rPr lang="en-US" altLang="en-US" sz="2000">
                <a:latin typeface="Consolas" pitchFamily="49" charset="0"/>
                <a:cs typeface="Arial" charset="0"/>
              </a:rPr>
              <a:t>double</a:t>
            </a:r>
            <a:endParaRPr lang="en-US" altLang="en-US" sz="240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1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6792"/>
            <a:ext cx="8229600" cy="4525963"/>
          </a:xfrm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#include "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Binary_node.h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: 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en-US" sz="16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&lt;Type&gt;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&lt;Type&gt;::element;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public: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( Type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&amp; );</a:t>
            </a:r>
          </a:p>
          <a:p>
            <a:pPr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*left()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*right()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;</a:t>
            </a: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574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       Type front()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       Type back()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find( Type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&amp; )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CA" altLang="en-US" sz="15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       bool insert( Type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&amp; );</a:t>
            </a:r>
          </a:p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       bool erase( Type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&amp;,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*&amp; );</a:t>
            </a:r>
          </a:p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};</a:t>
            </a:r>
            <a:endParaRPr lang="en-US" altLang="en-US" sz="15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682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Constructor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The constructor simply calls the constructor of the base class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Recall that it sets both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left_tree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right_tree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to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nullptr</a:t>
            </a:r>
            <a:endParaRPr lang="en-US" altLang="en-US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It assumes that this is a new leaf node</a:t>
            </a:r>
          </a:p>
          <a:p>
            <a:pPr>
              <a:buFontTx/>
              <a:buNone/>
            </a:pPr>
            <a:endParaRPr lang="en-US" altLang="en-US" sz="12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t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emplate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&lt;typename Type&gt;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( Type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):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CA" altLang="en-US" sz="16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Binary_node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&lt;Type&gt;(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// Just calls the constructor of the base class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	}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112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Inherited Member Functions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member functions</a:t>
            </a:r>
          </a:p>
          <a:p>
            <a:pPr lvl="1"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Type retrieve()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;</a:t>
            </a: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bool</a:t>
            </a:r>
            <a:r>
              <a:rPr lang="en-US" altLang="en-US" dirty="0">
                <a:latin typeface="Consolas" pitchFamily="49" charset="0"/>
                <a:cs typeface="Arial" charset="0"/>
              </a:rPr>
              <a:t>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is_leaf</a:t>
            </a:r>
            <a:r>
              <a:rPr lang="en-US" altLang="en-US" dirty="0">
                <a:latin typeface="Consolas" pitchFamily="49" charset="0"/>
                <a:cs typeface="Arial" charset="0"/>
              </a:rPr>
              <a:t>()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const</a:t>
            </a:r>
            <a:endParaRPr lang="en-US" altLang="en-US" dirty="0">
              <a:latin typeface="Consolas" pitchFamily="49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dirty="0">
                <a:latin typeface="Consolas" pitchFamily="49" charset="0"/>
                <a:cs typeface="Arial" charset="0"/>
              </a:rPr>
              <a:t> size()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const</a:t>
            </a:r>
            <a:endParaRPr lang="en-US" altLang="en-US" dirty="0">
              <a:latin typeface="Consolas" pitchFamily="49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dirty="0">
                <a:latin typeface="Consolas" pitchFamily="49" charset="0"/>
                <a:cs typeface="Arial" charset="0"/>
              </a:rPr>
              <a:t> height()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const</a:t>
            </a:r>
            <a:endParaRPr lang="en-US" altLang="en-US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are inherited from the base class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Binary_node</a:t>
            </a:r>
            <a:endParaRPr lang="en-US" altLang="en-US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altLang="en-US" sz="12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002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Sorted list ADT</a:t>
            </a:r>
          </a:p>
          <a:p>
            <a:r>
              <a:rPr lang="en-US" altLang="zh-CN" dirty="0"/>
              <a:t>Binary search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Definition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Implementation</a:t>
            </a:r>
          </a:p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Arial" charset="0"/>
                <a:cs typeface="Arial" charset="0"/>
              </a:rPr>
              <a:t>AVL tree</a:t>
            </a:r>
          </a:p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Arial" charset="0"/>
                <a:cs typeface="Arial" charset="0"/>
              </a:rPr>
              <a:t>Red-black tree</a:t>
            </a:r>
          </a:p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Arial" charset="0"/>
                <a:cs typeface="Arial" charset="0"/>
              </a:rPr>
              <a:t>More.</a:t>
            </a:r>
          </a:p>
        </p:txBody>
      </p:sp>
    </p:spTree>
    <p:extLst>
      <p:ext uri="{BB962C8B-B14F-4D97-AF65-F5344CB8AC3E}">
        <p14:creationId xmlns:p14="http://schemas.microsoft.com/office/powerpoint/2010/main" val="3480381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left(), right()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The base class returns a pointer to a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, we must recast them as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1">
              <a:buFont typeface="Arial" charset="0"/>
              <a:buNone/>
            </a:pP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 *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&lt;Type&gt;::left()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reinterpret_cast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*&gt;(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&lt;Type&gt;::left() );</a:t>
            </a: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1">
              <a:buFont typeface="Arial" charset="0"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1">
              <a:buFont typeface="Arial" charset="0"/>
              <a:buNone/>
            </a:pP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 *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&lt;Type&gt;::right()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reinterpret_cast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*&gt;(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&lt;Type&gt;::right() );</a:t>
            </a: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1">
              <a:buFont typeface="Arial" charset="0"/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2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6" descr="C:\Users\dwharder\Desktop\d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212976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Finding the Minimum Object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template &lt;typename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Type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&lt;Type&gt;::front() const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 return (  left() ==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 ? retrieve() : left()-&gt;front();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}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run time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7867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5" descr="C:\Users\dwharder\Desktop\kv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12976"/>
            <a:ext cx="8783637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Finding the Maximum Object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600" dirty="0">
                <a:latin typeface="Arial" charset="0"/>
                <a:cs typeface="Arial" charset="0"/>
              </a:rPr>
              <a:t>	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Type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&lt;Type&gt;::back() const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 return ( right() ==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 ? retrieve() : right()-&gt;back();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}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extreme values are not necessarily leaf nodes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</p:txBody>
      </p:sp>
      <p:sp>
        <p:nvSpPr>
          <p:cNvPr id="25604" name="Picture 7" descr="C:\Users\dwharder\Desktop\d2.png"/>
          <p:cNvSpPr>
            <a:spLocks noChangeAspect="1" noChangeArrowheads="1"/>
          </p:cNvSpPr>
          <p:nvPr/>
        </p:nvSpPr>
        <p:spPr bwMode="auto">
          <a:xfrm>
            <a:off x="180975" y="3484563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</p:spTree>
    <p:extLst>
      <p:ext uri="{BB962C8B-B14F-4D97-AF65-F5344CB8AC3E}">
        <p14:creationId xmlns:p14="http://schemas.microsoft.com/office/powerpoint/2010/main" val="3545255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8" descr="C:\Users\dwharder\Desktop\d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4437063"/>
            <a:ext cx="696277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7" descr="C:\Users\dwharder\Desktop\d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565400"/>
            <a:ext cx="696277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Find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determine membership, traverse the tree based on the linear relationship: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a node containing the value is found, 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g</a:t>
            </a:r>
            <a:r>
              <a:rPr lang="en-US" altLang="en-US" dirty="0">
                <a:latin typeface="Arial" charset="0"/>
                <a:cs typeface="Arial" charset="0"/>
              </a:rPr>
              <a:t>., 81, return true</a:t>
            </a:r>
          </a:p>
          <a:p>
            <a:pPr lvl="1"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i="1" dirty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US" altLang="en-US" i="1" dirty="0">
              <a:latin typeface="Arial" charset="0"/>
              <a:cs typeface="Arial" charset="0"/>
            </a:endParaRPr>
          </a:p>
          <a:p>
            <a:pPr lvl="1"/>
            <a:endParaRPr lang="en-US" altLang="en-US" sz="1100" i="1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an empty node is reached, 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g</a:t>
            </a:r>
            <a:r>
              <a:rPr lang="en-US" altLang="en-US" dirty="0">
                <a:latin typeface="Arial" charset="0"/>
                <a:cs typeface="Arial" charset="0"/>
              </a:rPr>
              <a:t>., 36, the object is not in the tree:</a:t>
            </a:r>
          </a:p>
        </p:txBody>
      </p:sp>
    </p:spTree>
    <p:extLst>
      <p:ext uri="{BB962C8B-B14F-4D97-AF65-F5344CB8AC3E}">
        <p14:creationId xmlns:p14="http://schemas.microsoft.com/office/powerpoint/2010/main" val="417095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Find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507413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The implementation is similar to </a:t>
            </a:r>
            <a:r>
              <a:rPr lang="en-US" altLang="en-US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front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n-US" altLang="en-US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back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:</a:t>
            </a:r>
            <a:endParaRPr lang="en-US" altLang="en-US" sz="160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template &lt;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bool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&lt;Type&gt;::find( Type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 if ( retrieve() ==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     return true;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 }</a:t>
            </a:r>
          </a:p>
          <a:p>
            <a:pPr>
              <a:buFontTx/>
              <a:buNone/>
            </a:pPr>
            <a:endParaRPr lang="en-CA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	    if(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&lt; retrieve() )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	        return left()==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? false : 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left()-&gt;find(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	    else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	        return right()==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? false :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right()-&gt;find(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);</a:t>
            </a: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US" altLang="en-US" dirty="0">
                <a:latin typeface="Arial" charset="0"/>
                <a:cs typeface="Arial" charset="0"/>
              </a:rPr>
              <a:t>run time is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029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 that a Sorted List is implicitly ordered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does not make sense to have member functions such as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push_front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push_back</a:t>
            </a:r>
            <a:endParaRPr lang="en-US" altLang="en-US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Insertion will be performed by a single </a:t>
            </a:r>
            <a:r>
              <a:rPr lang="en-US" altLang="en-US" dirty="0">
                <a:latin typeface="Consolas" pitchFamily="49" charset="0"/>
                <a:cs typeface="Arial" charset="0"/>
              </a:rPr>
              <a:t>insert</a:t>
            </a:r>
            <a:r>
              <a:rPr lang="en-US" altLang="en-US" dirty="0">
                <a:latin typeface="Arial" charset="0"/>
                <a:cs typeface="Arial" charset="0"/>
              </a:rPr>
              <a:t> member function which places the object into the correct location</a:t>
            </a:r>
          </a:p>
        </p:txBody>
      </p:sp>
    </p:spTree>
    <p:extLst>
      <p:ext uri="{BB962C8B-B14F-4D97-AF65-F5344CB8AC3E}">
        <p14:creationId xmlns:p14="http://schemas.microsoft.com/office/powerpoint/2010/main" val="4223707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6" descr="C:\Users\dwharder\Desktop\d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Any empty node is a possible location for an insertion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values which may be inserted at any empty node depend on the surrounding nodes</a:t>
            </a:r>
          </a:p>
        </p:txBody>
      </p:sp>
    </p:spTree>
    <p:extLst>
      <p:ext uri="{BB962C8B-B14F-4D97-AF65-F5344CB8AC3E}">
        <p14:creationId xmlns:p14="http://schemas.microsoft.com/office/powerpoint/2010/main" val="4193208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07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example, this node may hold 48, 49, or 50</a:t>
            </a:r>
          </a:p>
        </p:txBody>
      </p:sp>
      <p:pic>
        <p:nvPicPr>
          <p:cNvPr id="30724" name="Picture 7" descr="C:\Users\dwharder\Desktop\d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1845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174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An insertion at this location must be 35, 36, 37, or 38</a:t>
            </a:r>
          </a:p>
        </p:txBody>
      </p:sp>
      <p:pic>
        <p:nvPicPr>
          <p:cNvPr id="31748" name="Picture 8" descr="C:\Users\dwharder\Desktop\d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749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277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This empty node may hold values from 71 to 74</a:t>
            </a:r>
          </a:p>
        </p:txBody>
      </p:sp>
      <p:pic>
        <p:nvPicPr>
          <p:cNvPr id="32772" name="Picture 9" descr="C:\Users\dwharder\Desktop\d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4977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topic covers binary search trees: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Abstract Sorted Lists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Background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Definition and examples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Implementation: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Front, back, insert, erase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Previous smaller and next larger objects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</a:p>
          <a:p>
            <a:pPr lvl="2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11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Like find, we will step through the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we find the object already in the tree, we will return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The object is already in the binary search tree (no duplicates)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Otherwise, we will arrive at an empty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object will be inserted into that location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run time is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1561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481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inserting the value 52, we traverse the tree until we reach an empty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left sub-tree of 54 is an empty node</a:t>
            </a:r>
          </a:p>
        </p:txBody>
      </p:sp>
      <p:pic>
        <p:nvPicPr>
          <p:cNvPr id="34820" name="Picture 6" descr="C:\Users\dwharder\Desktop\d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341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6" descr="C:\Users\dwharder\Desktop\d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5844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new leaf node is created and assigned to the member variable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left_tree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340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686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inserting 40, we determine the right sub-tree of 39 is an empty node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sp>
        <p:nvSpPr>
          <p:cNvPr id="36868" name="Picture 2" descr="C:\Users\dwharder\Desktop\d12.png"/>
          <p:cNvSpPr>
            <a:spLocks noChangeAspect="1" noChangeArrowheads="1"/>
          </p:cNvSpPr>
          <p:nvPr/>
        </p:nvSpPr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pic>
        <p:nvPicPr>
          <p:cNvPr id="36869" name="Picture 8" descr="C:\Users\dwharder\Desktop\kv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65488"/>
            <a:ext cx="8783637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5195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 new leaf node storing 40 is created and assigned to the member variable </a:t>
            </a:r>
            <a:r>
              <a:rPr lang="en-US" altLang="en-US">
                <a:latin typeface="Consolas" pitchFamily="49" charset="0"/>
                <a:cs typeface="Arial" charset="0"/>
              </a:rPr>
              <a:t>right_tree</a:t>
            </a:r>
          </a:p>
        </p:txBody>
      </p:sp>
      <p:sp>
        <p:nvSpPr>
          <p:cNvPr id="37892" name="Picture 2" descr="C:\Users\dwharder\Desktop\d13.png"/>
          <p:cNvSpPr>
            <a:spLocks noChangeAspect="1" noChangeArrowheads="1"/>
          </p:cNvSpPr>
          <p:nvPr/>
        </p:nvSpPr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pic>
        <p:nvPicPr>
          <p:cNvPr id="37893" name="Picture 7" descr="C:\Users\dwharder\Desktop\kv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68663"/>
            <a:ext cx="8783637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03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600" dirty="0" err="1">
                <a:latin typeface="Consolas" pitchFamily="49" charset="0"/>
                <a:cs typeface="Arial" charset="0"/>
              </a:rPr>
              <a:t>bool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&lt;Type&gt;::insert( Type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,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                              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*&amp;</a:t>
            </a:r>
            <a:r>
              <a:rPr lang="en-US" altLang="en-US" sz="16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if ( empty()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6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= new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return true;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&lt; retrieve()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return left()-&gt;insert(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left_tree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&gt; retrieve()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return right()-&gt;insert(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} else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return false;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} 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}</a:t>
            </a:r>
          </a:p>
        </p:txBody>
      </p:sp>
      <p:pic>
        <p:nvPicPr>
          <p:cNvPr id="5" name="Picture 5" descr="C:\Users\dwharder\Desktop\pt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481" y="837456"/>
            <a:ext cx="2720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580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	It is assumed that if neither of the conditions:</a:t>
            </a:r>
            <a:endParaRPr lang="en-US" altLang="en-US" sz="180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>
                <a:latin typeface="Consolas" pitchFamily="49" charset="0"/>
                <a:cs typeface="Arial" charset="0"/>
              </a:rPr>
              <a:t>			obj &lt; retrieve()</a:t>
            </a:r>
          </a:p>
          <a:p>
            <a:pPr>
              <a:buFontTx/>
              <a:buNone/>
            </a:pPr>
            <a:r>
              <a:rPr lang="en-US" altLang="en-US" sz="1800">
                <a:latin typeface="Consolas" pitchFamily="49" charset="0"/>
                <a:cs typeface="Arial" charset="0"/>
              </a:rPr>
              <a:t>			obj &gt; retrieve()</a:t>
            </a:r>
          </a:p>
          <a:p>
            <a:pPr>
              <a:buFont typeface="Arial" charset="0"/>
              <a:buNone/>
            </a:pP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	then </a:t>
            </a:r>
            <a:r>
              <a:rPr lang="en-US" altLang="en-US">
                <a:latin typeface="Consolas" pitchFamily="49" charset="0"/>
                <a:cs typeface="Arial" charset="0"/>
              </a:rPr>
              <a:t>obj == retrieve()</a:t>
            </a: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 and therefore we do nothing</a:t>
            </a:r>
          </a:p>
          <a:p>
            <a:pPr lvl="1"/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The object is already in the binary search tree	</a:t>
            </a:r>
            <a:endParaRPr lang="en-US" altLang="en-US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562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Blackboard example: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In the given order, insert these objects into an initially empty binary search tree:</a:t>
            </a:r>
          </a:p>
          <a:p>
            <a:pPr lvl="1" algn="ctr"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31  45  36  14  52  42  6  21  73  47  26 37  33  8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What values could be placed:</a:t>
            </a:r>
          </a:p>
          <a:p>
            <a:pPr lvl="2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To the left of 21?</a:t>
            </a:r>
          </a:p>
          <a:p>
            <a:pPr lvl="2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To the right of 26?</a:t>
            </a:r>
          </a:p>
          <a:p>
            <a:pPr lvl="2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To the left of 47?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How would we determine if 40 is in this binary search tree?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Which values could be inserted to increase the height of the tree?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7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 are three possible scenarios: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node is a leaf node,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has exactly one child, or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has two children (it is a full node)</a:t>
            </a:r>
          </a:p>
        </p:txBody>
      </p:sp>
      <p:pic>
        <p:nvPicPr>
          <p:cNvPr id="41988" name="Picture 5" descr="C:\Users\dwharder\Desktop\e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2873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leaf node simply must be removed and the appropriate member variable of the parent is set to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nullptr</a:t>
            </a:r>
            <a:endParaRPr lang="en-US" altLang="en-US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Consider removing 75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pic>
        <p:nvPicPr>
          <p:cNvPr id="43012" name="Picture 6" descr="C:\Users\dwharder\Desktop\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80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Sorted List ADT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Previously, we discussed Abstract Lists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objects are explicitly ordered by the programmer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now discuss the Abstract Sorted List: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objects are ordered by their values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Certain operations no longer make sense:</a:t>
            </a:r>
          </a:p>
          <a:p>
            <a:pPr lvl="1"/>
            <a:r>
              <a:rPr lang="en-US" altLang="en-US" dirty="0" err="1">
                <a:latin typeface="Consolas" pitchFamily="49" charset="0"/>
                <a:cs typeface="Arial" charset="0"/>
              </a:rPr>
              <a:t>push_front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push_back</a:t>
            </a:r>
            <a:r>
              <a:rPr lang="en-US" altLang="en-US" dirty="0">
                <a:latin typeface="Arial" charset="0"/>
                <a:cs typeface="Arial" charset="0"/>
              </a:rPr>
              <a:t> are replaced by a generic </a:t>
            </a:r>
            <a:r>
              <a:rPr lang="en-US" altLang="en-US" dirty="0">
                <a:latin typeface="Consolas" pitchFamily="49" charset="0"/>
                <a:cs typeface="Arial" charset="0"/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1597938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node is deleted and </a:t>
            </a:r>
            <a:r>
              <a:rPr lang="en-US" altLang="en-US">
                <a:latin typeface="Consolas" pitchFamily="49" charset="0"/>
                <a:cs typeface="Arial" charset="0"/>
              </a:rPr>
              <a:t>left_tree</a:t>
            </a:r>
            <a:r>
              <a:rPr lang="en-US" altLang="en-US">
                <a:latin typeface="Arial" charset="0"/>
                <a:cs typeface="Arial" charset="0"/>
              </a:rPr>
              <a:t> of 81 is set to </a:t>
            </a:r>
            <a:r>
              <a:rPr lang="en-US" altLang="en-US">
                <a:latin typeface="Consolas" pitchFamily="49" charset="0"/>
                <a:cs typeface="Arial" charset="0"/>
              </a:rPr>
              <a:t>nullptr</a:t>
            </a:r>
          </a:p>
        </p:txBody>
      </p:sp>
      <p:pic>
        <p:nvPicPr>
          <p:cNvPr id="44036" name="Picture 2" descr="C:\Users\dwharder\Desktop\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86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Erasing the node containing 40 is similar</a:t>
            </a:r>
            <a:endParaRPr lang="en-US" altLang="en-US" dirty="0">
              <a:solidFill>
                <a:srgbClr val="000000"/>
              </a:solidFill>
              <a:latin typeface="Consolas" pitchFamily="49" charset="0"/>
              <a:cs typeface="Arial" charset="0"/>
            </a:endParaRPr>
          </a:p>
        </p:txBody>
      </p:sp>
      <p:pic>
        <p:nvPicPr>
          <p:cNvPr id="45060" name="Picture 7" descr="C:\Users\dwharder\Desktop\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279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node is deleted and </a:t>
            </a:r>
            <a:r>
              <a:rPr lang="en-US" altLang="en-US">
                <a:latin typeface="Consolas" pitchFamily="49" charset="0"/>
                <a:cs typeface="Arial" charset="0"/>
              </a:rPr>
              <a:t>right_tree</a:t>
            </a:r>
            <a:r>
              <a:rPr lang="en-US" altLang="en-US">
                <a:latin typeface="Arial" charset="0"/>
                <a:cs typeface="Arial" charset="0"/>
              </a:rPr>
              <a:t> of 39 is set to </a:t>
            </a:r>
            <a:r>
              <a:rPr lang="en-US" altLang="en-US">
                <a:latin typeface="Consolas" pitchFamily="49" charset="0"/>
                <a:cs typeface="Arial" charset="0"/>
              </a:rPr>
              <a:t>nullptr</a:t>
            </a:r>
          </a:p>
        </p:txBody>
      </p:sp>
      <p:pic>
        <p:nvPicPr>
          <p:cNvPr id="46084" name="Picture 2" descr="C:\Users\dwharder\Desktop\e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489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a node has only one child…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can simply promote the sub-tree associated with the child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Consider removing 8 which has one left child</a:t>
            </a:r>
          </a:p>
        </p:txBody>
      </p:sp>
      <p:pic>
        <p:nvPicPr>
          <p:cNvPr id="47108" name="Picture 6" descr="C:\Users\dwharder\Desktop\e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84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 is deleted and the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left_tree</a:t>
            </a:r>
            <a:r>
              <a:rPr lang="en-US" altLang="en-US" dirty="0">
                <a:latin typeface="Arial" charset="0"/>
                <a:cs typeface="Arial" charset="0"/>
              </a:rPr>
              <a:t> of 11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is updated to point to 3</a:t>
            </a:r>
          </a:p>
        </p:txBody>
      </p:sp>
      <p:pic>
        <p:nvPicPr>
          <p:cNvPr id="48132" name="Picture 3" descr="C:\Users\dwharder\Desktop\e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658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 is no difference in promoting a single node or a sub-tree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To remove 39, it has a single child 11</a:t>
            </a:r>
          </a:p>
        </p:txBody>
      </p:sp>
      <p:pic>
        <p:nvPicPr>
          <p:cNvPr id="49156" name="Picture 2" descr="C:\Users\dwharder\Desktop\e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612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containing 39 is deleted and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left_node</a:t>
            </a:r>
            <a:r>
              <a:rPr lang="en-US" altLang="en-US" dirty="0">
                <a:latin typeface="Arial" charset="0"/>
                <a:cs typeface="Arial" charset="0"/>
              </a:rPr>
              <a:t> of 42 is updated to point to 11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Notice that order is still maintained</a:t>
            </a:r>
          </a:p>
        </p:txBody>
      </p:sp>
      <p:pic>
        <p:nvPicPr>
          <p:cNvPr id="50180" name="Picture 3" descr="C:\Users\dwharder\Desktop\e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7630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Consider erasing the node containing 99</a:t>
            </a:r>
          </a:p>
        </p:txBody>
      </p:sp>
      <p:pic>
        <p:nvPicPr>
          <p:cNvPr id="51204" name="Picture 6" descr="C:\Users\dwharder\Desktop\e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017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is deleted and the left sub-tree is promoted: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member variable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right_tree</a:t>
            </a:r>
            <a:r>
              <a:rPr lang="en-US" altLang="en-US" dirty="0">
                <a:latin typeface="Arial" charset="0"/>
                <a:cs typeface="Arial" charset="0"/>
              </a:rPr>
              <a:t> of 70 is set to point to 92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Again, the order of the tree is maintained</a:t>
            </a:r>
          </a:p>
        </p:txBody>
      </p:sp>
      <p:pic>
        <p:nvPicPr>
          <p:cNvPr id="52228" name="Picture 7" descr="C:\Users\dwharder\Desktop\e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5547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Finally, we will consider the problem of erasing a full node, 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g</a:t>
            </a:r>
            <a:r>
              <a:rPr lang="en-US" altLang="en-US" dirty="0">
                <a:latin typeface="Arial" charset="0"/>
                <a:cs typeface="Arial" charset="0"/>
              </a:rPr>
              <a:t>., 42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perform two operations: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Replace 42 with the minimum object in the right sub-tree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Erase that object from the right sub-tree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53252" name="Picture 2" descr="C:\Users\dwharder\Desktop\e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55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Sorted List ADT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Queries that can be made about data in a Sorted List ADT include: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Finding the smallest and largest entries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 err="1">
                <a:latin typeface="Arial" charset="0"/>
                <a:cs typeface="Arial" charset="0"/>
              </a:rPr>
              <a:t>th</a:t>
            </a:r>
            <a:r>
              <a:rPr lang="en-CA" altLang="en-US" dirty="0">
                <a:latin typeface="Arial" charset="0"/>
                <a:cs typeface="Arial" charset="0"/>
              </a:rPr>
              <a:t> largest entry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Find the next larger and previous smaller objects of a given object which may or may not be in the container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Iterate through those objects that fall on an interval 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]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4216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 this case, we replace 42 with 47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We temporarily have two copies of 47 in the tree</a:t>
            </a:r>
          </a:p>
          <a:p>
            <a:pPr lvl="1"/>
            <a:endParaRPr lang="en-US" altLang="en-US">
              <a:latin typeface="Arial" charset="0"/>
              <a:cs typeface="Arial" charset="0"/>
            </a:endParaRPr>
          </a:p>
        </p:txBody>
      </p:sp>
      <p:pic>
        <p:nvPicPr>
          <p:cNvPr id="54276" name="Picture 2" descr="C:\Users\dwharder\Desktop\e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6891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now recursively erase 47 from the right sub-tree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We note that 47 is a leaf node in the right sub-tree</a:t>
            </a:r>
          </a:p>
        </p:txBody>
      </p:sp>
      <p:pic>
        <p:nvPicPr>
          <p:cNvPr id="55300" name="Picture 2" descr="C:\Users\dwharder\Desktop\e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5378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altLang="en-US" dirty="0">
                <a:latin typeface="Arial" charset="0"/>
                <a:cs typeface="Arial" charset="0"/>
              </a:rPr>
              <a:t>	Leaf nodes are simply removed and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left_tree</a:t>
            </a:r>
            <a:r>
              <a:rPr lang="en-US" altLang="en-US" dirty="0">
                <a:latin typeface="Arial" charset="0"/>
                <a:cs typeface="Arial" charset="0"/>
              </a:rPr>
              <a:t> of 51 is set to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  <a:cs typeface="Arial" charset="0"/>
              </a:rPr>
              <a:t>Notice that the tree is still sorted:</a:t>
            </a:r>
          </a:p>
          <a:p>
            <a:pPr marL="457200" lvl="1" indent="0">
              <a:buFont typeface="Arial" charset="0"/>
              <a:buNone/>
              <a:defRPr/>
            </a:pPr>
            <a:r>
              <a:rPr lang="en-US" altLang="en-US" dirty="0">
                <a:latin typeface="Arial" charset="0"/>
                <a:cs typeface="Arial" charset="0"/>
              </a:rPr>
              <a:t>		47 was the least object in the right sub-tree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pic>
        <p:nvPicPr>
          <p:cNvPr id="56324" name="Picture 2" descr="C:\Users\dwharder\Desktop\e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1012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Suppose we want to erase the root 47 again: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We must copy the minimum of the right sub-tree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We could promote the maximum object in the left sub-tree and achieve similar results</a:t>
            </a:r>
            <a:endParaRPr lang="en-US" altLang="en-US">
              <a:latin typeface="Consolas" pitchFamily="49" charset="0"/>
              <a:cs typeface="Arial" charset="0"/>
            </a:endParaRPr>
          </a:p>
        </p:txBody>
      </p:sp>
      <p:pic>
        <p:nvPicPr>
          <p:cNvPr id="57348" name="Picture 2" descr="C:\Users\dwharder\Desktop\e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538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copy 51 from the right sub-tree</a:t>
            </a:r>
          </a:p>
        </p:txBody>
      </p:sp>
      <p:pic>
        <p:nvPicPr>
          <p:cNvPr id="58372" name="Picture 2" descr="C:\Users\dwharder\Desktop\e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9948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must proceed by delete 51 from the right sub-tree</a:t>
            </a:r>
          </a:p>
        </p:txBody>
      </p:sp>
      <p:pic>
        <p:nvPicPr>
          <p:cNvPr id="59396" name="Picture 2" descr="C:\Users\dwharder\Desktop\e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161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 this case, the node storing 51 has just a single child</a:t>
            </a:r>
          </a:p>
        </p:txBody>
      </p:sp>
      <p:pic>
        <p:nvPicPr>
          <p:cNvPr id="60420" name="Picture 2" descr="C:\Users\dwharder\Desktop\e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8991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delete the node containing 51 and assign the member variable </a:t>
            </a:r>
            <a:r>
              <a:rPr lang="en-US" altLang="en-US">
                <a:latin typeface="Consolas" pitchFamily="49" charset="0"/>
                <a:cs typeface="Arial" charset="0"/>
              </a:rPr>
              <a:t>left_tree</a:t>
            </a:r>
            <a:r>
              <a:rPr lang="en-US" altLang="en-US">
                <a:latin typeface="Arial" charset="0"/>
                <a:cs typeface="Arial" charset="0"/>
              </a:rPr>
              <a:t> of 70 to point to 59</a:t>
            </a:r>
          </a:p>
        </p:txBody>
      </p:sp>
      <p:pic>
        <p:nvPicPr>
          <p:cNvPr id="61444" name="Picture 2" descr="C:\Users\dwharder\Desktop\e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5636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Note that after seven removals, the remaining tree is still correctly sorted</a:t>
            </a:r>
          </a:p>
        </p:txBody>
      </p:sp>
      <p:pic>
        <p:nvPicPr>
          <p:cNvPr id="62468" name="Picture 3" descr="C:\Users\dwharder\Desktop\e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801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C:\Users\dwharder\Desktop\e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3213100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2" descr="C:\Users\dwharder\Desktop\e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4518025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the two examples of removing a full node, we promoted: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node with no children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node with right child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cs typeface="Arial" charset="0"/>
              </a:rPr>
              <a:t>What about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a node with two children?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2" name="Rounded Rectangular Callout 1"/>
          <p:cNvSpPr/>
          <p:nvPr/>
        </p:nvSpPr>
        <p:spPr>
          <a:xfrm>
            <a:off x="5724128" y="2245747"/>
            <a:ext cx="2962672" cy="784791"/>
          </a:xfrm>
          <a:prstGeom prst="wedgeRoundRectCallout">
            <a:avLst>
              <a:gd name="adj1" fmla="val -64124"/>
              <a:gd name="adj2" fmla="val 2558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It is impossible for the node to have two children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3817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we implement an Abstract Sorted List using an array or a linked list, we will have operations which are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As an insertion could occur anywhere in a linked list or array, we must either traverse or copy, on average,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objects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608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Recall that we promoted the minimum element in the right sub-tree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If that node had a left sub-tree, that sub-tree would contain a smaller value</a:t>
            </a:r>
          </a:p>
        </p:txBody>
      </p:sp>
      <p:pic>
        <p:nvPicPr>
          <p:cNvPr id="64516" name="Picture 2" descr="C:\Users\dwharder\Desktop\e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3213100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2" descr="C:\Users\dwharder\Desktop\e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4518025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9095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order to properly remove a node, we will have to change the member variable pointing to the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To do this, we will pass that member variable by reference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Additionally:  We will return </a:t>
            </a:r>
            <a:r>
              <a:rPr lang="en-US" altLang="en-US" dirty="0">
                <a:latin typeface="Consolas" pitchFamily="49" charset="0"/>
                <a:cs typeface="Arial" charset="0"/>
              </a:rPr>
              <a:t>1 </a:t>
            </a:r>
            <a:r>
              <a:rPr lang="en-US" altLang="en-US" dirty="0">
                <a:latin typeface="Arial" charset="0"/>
                <a:cs typeface="Arial" charset="0"/>
              </a:rPr>
              <a:t>if the object is removed and </a:t>
            </a:r>
            <a:r>
              <a:rPr lang="en-US" altLang="en-US" dirty="0">
                <a:latin typeface="Consolas" pitchFamily="49" charset="0"/>
                <a:cs typeface="Arial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 if the object was not found</a:t>
            </a:r>
          </a:p>
        </p:txBody>
      </p:sp>
    </p:spTree>
    <p:extLst>
      <p:ext uri="{BB962C8B-B14F-4D97-AF65-F5344CB8AC3E}">
        <p14:creationId xmlns:p14="http://schemas.microsoft.com/office/powerpoint/2010/main" val="28846062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5" descr="C:\Users\dwharder\Desktop\pt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465" y="4869904"/>
            <a:ext cx="2720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340768"/>
            <a:ext cx="8496944" cy="4525963"/>
          </a:xfrm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300" dirty="0" err="1">
                <a:latin typeface="Consolas" pitchFamily="49" charset="0"/>
                <a:cs typeface="Arial" charset="0"/>
              </a:rPr>
              <a:t>bool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&lt;Type&gt;::erase( Type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*&amp;</a:t>
            </a:r>
            <a:r>
              <a:rPr lang="en-US" altLang="en-US" sz="13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if ( empty() )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return false;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== </a:t>
            </a:r>
            <a:r>
              <a:rPr lang="en-US" altLang="en-US" sz="13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retrieve() 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)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if (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is_leaf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() ) {                                      </a:t>
            </a:r>
            <a:r>
              <a:rPr lang="en-US" altLang="en-US" sz="1300" b="1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// leaf node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</a:t>
            </a:r>
            <a:r>
              <a:rPr lang="en-US" altLang="en-US" sz="13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=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delete </a:t>
            </a:r>
            <a:r>
              <a:rPr lang="en-US" altLang="en-US" sz="1300" b="1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this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} else if ( !left()-&gt;empty() &amp;&amp; !right()-&gt;empty() ) {   </a:t>
            </a:r>
            <a:r>
              <a:rPr lang="en-US" altLang="en-US" sz="1300" b="1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// full node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</a:t>
            </a:r>
            <a:r>
              <a:rPr lang="en-US" altLang="en-US" sz="13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element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= right()-&gt;front();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right()-&gt;erase( </a:t>
            </a:r>
            <a:r>
              <a:rPr lang="en-US" altLang="en-US" sz="1300" b="1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retrieve()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} else {                                                </a:t>
            </a:r>
            <a:r>
              <a:rPr lang="en-US" altLang="en-US" sz="1300" b="1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// only one child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</a:t>
            </a:r>
            <a:r>
              <a:rPr lang="en-US" altLang="en-US" sz="13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= ( !left()-&gt;empty() ) ? left() : right();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delete </a:t>
            </a:r>
            <a:r>
              <a:rPr lang="en-US" altLang="en-US" sz="1300" b="1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this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}</a:t>
            </a:r>
          </a:p>
          <a:p>
            <a:pPr>
              <a:buFontTx/>
              <a:buNone/>
            </a:pPr>
            <a:endParaRPr lang="en-US" altLang="en-US" sz="13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return true;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&lt; </a:t>
            </a:r>
            <a:r>
              <a:rPr lang="en-US" altLang="en-US" sz="1300" b="1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retrieve() 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)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return left()-&gt;erase(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, 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left_tree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);</a:t>
            </a:r>
            <a:br>
              <a:rPr lang="en-US" altLang="en-US" sz="1300" dirty="0">
                <a:latin typeface="Consolas" pitchFamily="49" charset="0"/>
                <a:cs typeface="Arial" charset="0"/>
              </a:rPr>
            </a:br>
            <a:r>
              <a:rPr lang="en-US" altLang="en-US" sz="1300" dirty="0">
                <a:latin typeface="Consolas" pitchFamily="49" charset="0"/>
                <a:cs typeface="Arial" charset="0"/>
              </a:rPr>
              <a:t>} else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return right()-&gt;erase(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);</a:t>
            </a:r>
            <a:br>
              <a:rPr lang="en-US" altLang="en-US" sz="1300" dirty="0">
                <a:latin typeface="Consolas" pitchFamily="49" charset="0"/>
                <a:cs typeface="Arial" charset="0"/>
              </a:rPr>
            </a:br>
            <a:r>
              <a:rPr lang="en-US" altLang="en-US" sz="1300" dirty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336301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Blackboard example: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In the binary search tree generated previously: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Erase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47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Erase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21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Erase 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45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Erase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31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Erase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36</a:t>
            </a:r>
          </a:p>
        </p:txBody>
      </p:sp>
    </p:spTree>
    <p:extLst>
      <p:ext uri="{BB962C8B-B14F-4D97-AF65-F5344CB8AC3E}">
        <p14:creationId xmlns:p14="http://schemas.microsoft.com/office/powerpoint/2010/main" val="12499486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Binary Search Tree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have defined binary search nodes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Similar to the </a:t>
            </a:r>
            <a:r>
              <a:rPr lang="en-US" altLang="en-US">
                <a:latin typeface="Consolas" pitchFamily="49" charset="0"/>
                <a:cs typeface="Arial" charset="0"/>
              </a:rPr>
              <a:t>Single_node</a:t>
            </a:r>
            <a:r>
              <a:rPr lang="en-US" altLang="en-US">
                <a:latin typeface="Arial" charset="0"/>
                <a:cs typeface="Arial" charset="0"/>
              </a:rPr>
              <a:t> in Project 1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must now introduce a container which stores the root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 </a:t>
            </a:r>
            <a:r>
              <a:rPr lang="en-US" altLang="en-US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>
                <a:latin typeface="Arial" charset="0"/>
                <a:cs typeface="Arial" charset="0"/>
              </a:rPr>
              <a:t> class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Most operations will be simply passed to the root node</a:t>
            </a:r>
          </a:p>
        </p:txBody>
      </p:sp>
    </p:spTree>
    <p:extLst>
      <p:ext uri="{BB962C8B-B14F-4D97-AF65-F5344CB8AC3E}">
        <p14:creationId xmlns:p14="http://schemas.microsoft.com/office/powerpoint/2010/main" val="8053902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class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private: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 *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root_node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 *root()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public: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();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~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();</a:t>
            </a:r>
          </a:p>
          <a:p>
            <a:pPr lvl="2"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empty()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size()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height()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Type front()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Type back()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count( Type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void clear();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insert( Type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erase( Type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7323599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Constructor, Destructor, and Clear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():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 nullptr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// does nothing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&lt;Type&gt;::~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clear();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void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&lt;Type&gt;::clear()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root()-&gt;clear(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8695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Constructor, Destructor, and Clear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 *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&lt;Type&gt;::root()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return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tree_root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&lt;Type&gt;::empty()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return root()-&gt;empty();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&lt;Type&gt;::size()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return root()-&gt;size();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altLang="en-US" sz="14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441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Empty, Size, Height and Count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&lt;Type&gt;::height()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return root()-&gt;height();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&lt;Type&gt;::find( Type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return root()-&gt;find(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3274567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Front and Back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// If root() is nullptr, 'front' will throw an underflow exception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Type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&lt;Type&gt;::front()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    return 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root()-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&gt;front();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// If root() is nullptr, 'back' will throw an underflow exception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Type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&lt;Type&gt;::back()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    return 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root()-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&gt;back();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1921994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Binary Search Trees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a binary search tree, we require that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all objects in the left sub-tree to be less than the object stored in the root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all objects in the right sub-tree to be greater than the object in the root object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two sub-trees are themselves binary search trees</a:t>
            </a:r>
          </a:p>
        </p:txBody>
      </p:sp>
    </p:spTree>
    <p:extLst>
      <p:ext uri="{BB962C8B-B14F-4D97-AF65-F5344CB8AC3E}">
        <p14:creationId xmlns:p14="http://schemas.microsoft.com/office/powerpoint/2010/main" val="34961592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 and Erase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&lt;Type&gt;::insert( Type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return root()-&gt;insert(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&lt;Type&gt;::erase( Type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return root()-&gt;erase(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654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Other Relation-based Operations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We will quickly consider two other relation-based queries that are very quick to calculate with an array of sorted objects: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Finding the previous and next entries, and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entry</a:t>
            </a:r>
          </a:p>
        </p:txBody>
      </p:sp>
    </p:spTree>
    <p:extLst>
      <p:ext uri="{BB962C8B-B14F-4D97-AF65-F5344CB8AC3E}">
        <p14:creationId xmlns:p14="http://schemas.microsoft.com/office/powerpoint/2010/main" val="23355199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Operations specific to linearly ordered data include: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Find the next (larger) and previous (smaller) objects of a given object which may or may not be in the </a:t>
            </a:r>
            <a:r>
              <a:rPr lang="en-US" altLang="zh-CN" dirty="0">
                <a:latin typeface="Arial" charset="0"/>
                <a:cs typeface="Arial" charset="0"/>
              </a:rPr>
              <a:t>sorted list</a:t>
            </a:r>
            <a:endParaRPr lang="en-CA" altLang="en-US" dirty="0"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Find the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baseline="30000" dirty="0">
                <a:latin typeface="Arial" charset="0"/>
                <a:cs typeface="Arial" charset="0"/>
              </a:rPr>
              <a:t>th</a:t>
            </a:r>
            <a:r>
              <a:rPr lang="en-CA" altLang="en-US" dirty="0">
                <a:latin typeface="Arial" charset="0"/>
                <a:cs typeface="Arial" charset="0"/>
              </a:rPr>
              <a:t> entry of the </a:t>
            </a:r>
            <a:r>
              <a:rPr lang="en-US" altLang="zh-CN" dirty="0">
                <a:latin typeface="Arial" charset="0"/>
                <a:cs typeface="Arial" charset="0"/>
              </a:rPr>
              <a:t>sorted list</a:t>
            </a:r>
            <a:endParaRPr lang="en-CA" altLang="en-US" dirty="0"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Iterate through those objects that fall on an interval 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]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We will focus on finding the next (larger) object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The others will follow</a:t>
            </a:r>
          </a:p>
        </p:txBody>
      </p:sp>
    </p:spTree>
    <p:extLst>
      <p:ext uri="{BB962C8B-B14F-4D97-AF65-F5344CB8AC3E}">
        <p14:creationId xmlns:p14="http://schemas.microsoft.com/office/powerpoint/2010/main" val="39868546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To find the next object: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If the node has a right sub-tree, the minimum object in that sub-tree is the next object </a:t>
            </a:r>
          </a:p>
        </p:txBody>
      </p:sp>
      <p:pic>
        <p:nvPicPr>
          <p:cNvPr id="77828" name="Picture 2" descr="C:\Users\dwharder\Desktop\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284538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8842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3" descr="C:\Users\dwharder\Desktop\dd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284538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If, however, there is no right sub-tree: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It is the first larger object (if any) that exists in the path from the node to the root</a:t>
            </a:r>
          </a:p>
        </p:txBody>
      </p:sp>
    </p:spTree>
    <p:extLst>
      <p:ext uri="{BB962C8B-B14F-4D97-AF65-F5344CB8AC3E}">
        <p14:creationId xmlns:p14="http://schemas.microsoft.com/office/powerpoint/2010/main" val="11839143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6792"/>
            <a:ext cx="8229600" cy="4608512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More generally:  find the next entry of an arbitrary object</a:t>
            </a:r>
          </a:p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Design a function that</a:t>
            </a: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runs a single search from the root node to one of the leaves—an </a:t>
            </a: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operation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returns the input object if it did not find something greater than it</a:t>
            </a: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Ex: 0 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  <a:sym typeface="Wingdings" panose="05000000000000000000" pitchFamily="2" charset="2"/>
              </a:rPr>
              <a:t> 3; 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25 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  <a:sym typeface="Wingdings" panose="05000000000000000000" pitchFamily="2" charset="2"/>
              </a:rPr>
              <a:t> 29; 40  51; 100  100</a:t>
            </a: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6" name="Picture 3" descr="C:\Users\dwharder\Desktop\e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39938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2384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Previous and Next Objects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6792"/>
            <a:ext cx="8964488" cy="4896544"/>
          </a:xfrm>
        </p:spPr>
        <p:txBody>
          <a:bodyPr>
            <a:noAutofit/>
          </a:bodyPr>
          <a:lstStyle/>
          <a:p>
            <a:pPr marL="285750" lvl="1">
              <a:buNone/>
            </a:pPr>
            <a:endParaRPr lang="en-US" altLang="en-US" sz="16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285750" lvl="1">
              <a:buNone/>
            </a:pPr>
            <a:endParaRPr lang="en-US" altLang="en-US" sz="16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template &lt;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Type&gt;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Type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&lt;Type&gt;::next( Type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if ( retrieve() ==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) {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return ( right()</a:t>
            </a:r>
            <a:r>
              <a:rPr lang="en-US" altLang="en-US" sz="1600" dirty="0">
                <a:solidFill>
                  <a:prstClr val="black"/>
                </a:solidFill>
                <a:latin typeface="Consolas" pitchFamily="49" charset="0"/>
                <a:cs typeface="Arial" charset="0"/>
              </a:rPr>
              <a:t> == </a:t>
            </a:r>
            <a:r>
              <a:rPr lang="en-US" altLang="en-US" sz="1600" dirty="0" err="1">
                <a:solidFill>
                  <a:prstClr val="black"/>
                </a:solidFill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?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: right()-&gt;front();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} else if ( retrieve() &gt;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{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if( left()</a:t>
            </a:r>
            <a:r>
              <a:rPr lang="en-US" altLang="en-US" sz="1600" dirty="0">
                <a:solidFill>
                  <a:prstClr val="black"/>
                </a:solidFill>
                <a:latin typeface="Consolas" pitchFamily="49" charset="0"/>
                <a:cs typeface="Arial" charset="0"/>
              </a:rPr>
              <a:t> == </a:t>
            </a:r>
            <a:r>
              <a:rPr lang="en-US" altLang="en-US" sz="1600" dirty="0" err="1">
                <a:solidFill>
                  <a:prstClr val="black"/>
                </a:solidFill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    return retrieve();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else {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    Type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= left()-&gt;next(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    return (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==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? retrieve() :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}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} else {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return ( right()</a:t>
            </a:r>
            <a:r>
              <a:rPr lang="en-US" altLang="en-US" sz="1600" dirty="0">
                <a:solidFill>
                  <a:prstClr val="black"/>
                </a:solidFill>
                <a:latin typeface="Consolas" pitchFamily="49" charset="0"/>
                <a:cs typeface="Arial" charset="0"/>
              </a:rPr>
              <a:t> == </a:t>
            </a:r>
            <a:r>
              <a:rPr lang="en-US" altLang="en-US" sz="1600" dirty="0" err="1">
                <a:solidFill>
                  <a:prstClr val="black"/>
                </a:solidFill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?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: right()-&gt;next(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}</a:t>
            </a:r>
            <a:endParaRPr lang="zh-CN" altLang="en-US" sz="2000" dirty="0"/>
          </a:p>
        </p:txBody>
      </p:sp>
      <p:sp>
        <p:nvSpPr>
          <p:cNvPr id="4" name="Rectangular Callout 3"/>
          <p:cNvSpPr/>
          <p:nvPr/>
        </p:nvSpPr>
        <p:spPr>
          <a:xfrm>
            <a:off x="3995936" y="1367584"/>
            <a:ext cx="4392488" cy="909288"/>
          </a:xfrm>
          <a:prstGeom prst="wedgeRectCallout">
            <a:avLst>
              <a:gd name="adj1" fmla="val -33030"/>
              <a:gd name="adj2" fmla="val 6727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/>
              <a:t>It returns the next object within this subtree.</a:t>
            </a:r>
          </a:p>
          <a:p>
            <a:r>
              <a:rPr lang="en-US" altLang="zh-CN" dirty="0"/>
              <a:t>Calling it from the root node return the next object in the BST.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4724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Finding the </a:t>
            </a:r>
            <a:r>
              <a:rPr lang="en-US" altLang="en-US" i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>
                <a:latin typeface="Arial" charset="0"/>
                <a:cs typeface="Arial" charset="0"/>
              </a:rPr>
              <a:t>th</a:t>
            </a:r>
            <a:r>
              <a:rPr lang="en-US" altLang="en-US">
                <a:latin typeface="Arial" charset="0"/>
                <a:cs typeface="Arial" charset="0"/>
              </a:rPr>
              <a:t> Object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07413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Another operation on sorted lists may be finding the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baseline="30000" dirty="0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largest object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Recall that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goes from 0 to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– 1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If the left-sub-tree has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entries, return the current node,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If the left sub-tree has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&gt;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entries, return the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baseline="30000" dirty="0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entry of the left sub-tree,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Otherwise, the left sub-tree has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entries, so return the 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– 1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)</a:t>
            </a:r>
            <a:r>
              <a:rPr lang="en-CA" altLang="en-US" baseline="30000" dirty="0" err="1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entry of the right sub-tree</a:t>
            </a:r>
          </a:p>
          <a:p>
            <a:pPr lvl="1"/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80901" name="Picture 3" descr="C:\Users\dwharder\Desktop\e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934990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2" name="TextBox 1"/>
          <p:cNvSpPr txBox="1">
            <a:spLocks noChangeArrowheads="1"/>
          </p:cNvSpPr>
          <p:nvPr/>
        </p:nvSpPr>
        <p:spPr bwMode="auto">
          <a:xfrm>
            <a:off x="1147763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0903" name="TextBox 6"/>
          <p:cNvSpPr txBox="1">
            <a:spLocks noChangeArrowheads="1"/>
          </p:cNvSpPr>
          <p:nvPr/>
        </p:nvSpPr>
        <p:spPr bwMode="auto">
          <a:xfrm>
            <a:off x="2314575" y="5742781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0904" name="TextBox 7"/>
          <p:cNvSpPr txBox="1">
            <a:spLocks noChangeArrowheads="1"/>
          </p:cNvSpPr>
          <p:nvPr/>
        </p:nvSpPr>
        <p:spPr bwMode="auto">
          <a:xfrm>
            <a:off x="2560638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80905" name="TextBox 8"/>
          <p:cNvSpPr txBox="1">
            <a:spLocks noChangeArrowheads="1"/>
          </p:cNvSpPr>
          <p:nvPr/>
        </p:nvSpPr>
        <p:spPr bwMode="auto">
          <a:xfrm>
            <a:off x="2876550" y="5733256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80906" name="TextBox 9"/>
          <p:cNvSpPr txBox="1">
            <a:spLocks noChangeArrowheads="1"/>
          </p:cNvSpPr>
          <p:nvPr/>
        </p:nvSpPr>
        <p:spPr bwMode="auto">
          <a:xfrm>
            <a:off x="3163888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80907" name="TextBox 10"/>
          <p:cNvSpPr txBox="1">
            <a:spLocks noChangeArrowheads="1"/>
          </p:cNvSpPr>
          <p:nvPr/>
        </p:nvSpPr>
        <p:spPr bwMode="auto">
          <a:xfrm>
            <a:off x="3452813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80908" name="TextBox 11"/>
          <p:cNvSpPr txBox="1">
            <a:spLocks noChangeArrowheads="1"/>
          </p:cNvSpPr>
          <p:nvPr/>
        </p:nvSpPr>
        <p:spPr bwMode="auto">
          <a:xfrm>
            <a:off x="4041775" y="5733256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80909" name="TextBox 12"/>
          <p:cNvSpPr txBox="1">
            <a:spLocks noChangeArrowheads="1"/>
          </p:cNvSpPr>
          <p:nvPr/>
        </p:nvSpPr>
        <p:spPr bwMode="auto">
          <a:xfrm>
            <a:off x="4632325" y="5734843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80910" name="TextBox 13"/>
          <p:cNvSpPr txBox="1">
            <a:spLocks noChangeArrowheads="1"/>
          </p:cNvSpPr>
          <p:nvPr/>
        </p:nvSpPr>
        <p:spPr bwMode="auto">
          <a:xfrm>
            <a:off x="4862513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80911" name="TextBox 14"/>
          <p:cNvSpPr txBox="1">
            <a:spLocks noChangeArrowheads="1"/>
          </p:cNvSpPr>
          <p:nvPr/>
        </p:nvSpPr>
        <p:spPr bwMode="auto">
          <a:xfrm>
            <a:off x="5192713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80912" name="TextBox 15"/>
          <p:cNvSpPr txBox="1">
            <a:spLocks noChangeArrowheads="1"/>
          </p:cNvSpPr>
          <p:nvPr/>
        </p:nvSpPr>
        <p:spPr bwMode="auto">
          <a:xfrm>
            <a:off x="5756275" y="5733256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80913" name="TextBox 16"/>
          <p:cNvSpPr txBox="1">
            <a:spLocks noChangeArrowheads="1"/>
          </p:cNvSpPr>
          <p:nvPr/>
        </p:nvSpPr>
        <p:spPr bwMode="auto">
          <a:xfrm>
            <a:off x="6042025" y="5733256"/>
            <a:ext cx="431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80914" name="TextBox 17"/>
          <p:cNvSpPr txBox="1">
            <a:spLocks noChangeArrowheads="1"/>
          </p:cNvSpPr>
          <p:nvPr/>
        </p:nvSpPr>
        <p:spPr bwMode="auto">
          <a:xfrm>
            <a:off x="6329363" y="5742781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80915" name="TextBox 18"/>
          <p:cNvSpPr txBox="1">
            <a:spLocks noChangeArrowheads="1"/>
          </p:cNvSpPr>
          <p:nvPr/>
        </p:nvSpPr>
        <p:spPr bwMode="auto">
          <a:xfrm>
            <a:off x="6923088" y="5733256"/>
            <a:ext cx="439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</p:txBody>
      </p:sp>
      <p:sp>
        <p:nvSpPr>
          <p:cNvPr id="80916" name="TextBox 19"/>
          <p:cNvSpPr txBox="1">
            <a:spLocks noChangeArrowheads="1"/>
          </p:cNvSpPr>
          <p:nvPr/>
        </p:nvSpPr>
        <p:spPr bwMode="auto">
          <a:xfrm>
            <a:off x="7502525" y="5733256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14</a:t>
            </a:r>
          </a:p>
        </p:txBody>
      </p:sp>
      <p:sp>
        <p:nvSpPr>
          <p:cNvPr id="80917" name="TextBox 20"/>
          <p:cNvSpPr txBox="1">
            <a:spLocks noChangeArrowheads="1"/>
          </p:cNvSpPr>
          <p:nvPr/>
        </p:nvSpPr>
        <p:spPr bwMode="auto">
          <a:xfrm>
            <a:off x="7770813" y="5733256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80918" name="TextBox 21"/>
          <p:cNvSpPr txBox="1">
            <a:spLocks noChangeArrowheads="1"/>
          </p:cNvSpPr>
          <p:nvPr/>
        </p:nvSpPr>
        <p:spPr bwMode="auto">
          <a:xfrm>
            <a:off x="8039100" y="5733256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80919" name="TextBox 22"/>
          <p:cNvSpPr txBox="1">
            <a:spLocks noChangeArrowheads="1"/>
          </p:cNvSpPr>
          <p:nvPr/>
        </p:nvSpPr>
        <p:spPr bwMode="auto">
          <a:xfrm>
            <a:off x="8636000" y="5733256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17</a:t>
            </a:r>
          </a:p>
        </p:txBody>
      </p:sp>
      <p:sp>
        <p:nvSpPr>
          <p:cNvPr id="80920" name="TextBox 23"/>
          <p:cNvSpPr txBox="1">
            <a:spLocks noChangeArrowheads="1"/>
          </p:cNvSpPr>
          <p:nvPr/>
        </p:nvSpPr>
        <p:spPr bwMode="auto">
          <a:xfrm>
            <a:off x="2051050" y="3908003"/>
            <a:ext cx="338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80921" name="TextBox 24"/>
          <p:cNvSpPr txBox="1">
            <a:spLocks noChangeArrowheads="1"/>
          </p:cNvSpPr>
          <p:nvPr/>
        </p:nvSpPr>
        <p:spPr bwMode="auto">
          <a:xfrm>
            <a:off x="7391400" y="393499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80922" name="TextBox 25"/>
          <p:cNvSpPr txBox="1">
            <a:spLocks noChangeArrowheads="1"/>
          </p:cNvSpPr>
          <p:nvPr/>
        </p:nvSpPr>
        <p:spPr bwMode="auto">
          <a:xfrm>
            <a:off x="4219575" y="3411115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80923" name="TextBox 26"/>
          <p:cNvSpPr txBox="1">
            <a:spLocks noChangeArrowheads="1"/>
          </p:cNvSpPr>
          <p:nvPr/>
        </p:nvSpPr>
        <p:spPr bwMode="auto">
          <a:xfrm>
            <a:off x="971550" y="4212803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0924" name="TextBox 27"/>
          <p:cNvSpPr txBox="1">
            <a:spLocks noChangeArrowheads="1"/>
          </p:cNvSpPr>
          <p:nvPr/>
        </p:nvSpPr>
        <p:spPr bwMode="auto">
          <a:xfrm>
            <a:off x="5580063" y="4284240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312554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Type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&lt;Type&gt;::at(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k )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return ( k &lt; 0 || k &gt;= size() ) ? </a:t>
            </a:r>
            <a:r>
              <a:rPr lang="en-US" altLang="en-US" sz="1600" dirty="0" err="1">
                <a:solidFill>
                  <a:prstClr val="black"/>
                </a:solidFill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: root()-&gt;at( k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               // Need to go from 0, ..., n - 1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Type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&lt;Type&gt;::at(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k )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if ( left()-&gt;size() == k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  return retrieve();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} else if ( left()-&gt;size() &gt; k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  return left()-&gt;at( k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} else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  return right()-&gt;at( k - left()-&gt;size() – 1 );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}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}</a:t>
            </a:r>
            <a:endParaRPr lang="en-US" altLang="en-US" sz="1400" dirty="0">
              <a:latin typeface="Courier New" pitchFamily="49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88078" y="5756831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(Here I do not check for </a:t>
            </a:r>
            <a:r>
              <a:rPr lang="en-US" altLang="zh-CN" dirty="0" err="1"/>
              <a:t>nullptr</a:t>
            </a:r>
            <a:r>
              <a:rPr lang="en-US" altLang="zh-CN" dirty="0"/>
              <a:t> for simplicity)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05097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This requires that </a:t>
            </a:r>
            <a:r>
              <a:rPr lang="en-CA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size()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returns in </a:t>
            </a:r>
            <a:r>
              <a:rPr lang="en-CA" altLang="en-US" dirty="0">
                <a:solidFill>
                  <a:srgbClr val="000000"/>
                </a:solidFill>
                <a:latin typeface="Symbol" panose="05050102010706020507" pitchFamily="18" charset="2"/>
                <a:cs typeface="Arial" charset="0"/>
              </a:rPr>
              <a:t>Q</a:t>
            </a:r>
            <a:r>
              <a:rPr lang="en-CA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time</a:t>
            </a:r>
            <a:endParaRPr lang="en-CA" alt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We must have a member variable</a:t>
            </a:r>
          </a:p>
          <a:p>
            <a:pPr marL="914400" lvl="2" indent="0">
              <a:buNone/>
            </a:pPr>
            <a:r>
              <a:rPr lang="en-CA" alt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alt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tree_size</a:t>
            </a:r>
            <a:r>
              <a:rPr lang="en-CA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714375" lvl="1" indent="-257175"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which stores the number of descendants of this node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This requires </a:t>
            </a:r>
            <a:r>
              <a:rPr lang="en-CA" altLang="en-US" dirty="0">
                <a:solidFill>
                  <a:srgbClr val="000000"/>
                </a:solidFill>
                <a:latin typeface="Symbol" panose="05050102010706020507" pitchFamily="18" charset="2"/>
                <a:cs typeface="Arial" charset="0"/>
              </a:rPr>
              <a:t>Q</a:t>
            </a:r>
            <a:r>
              <a:rPr lang="en-CA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additional memory</a:t>
            </a:r>
          </a:p>
        </p:txBody>
      </p:sp>
    </p:spTree>
    <p:extLst>
      <p:ext uri="{BB962C8B-B14F-4D97-AF65-F5344CB8AC3E}">
        <p14:creationId xmlns:p14="http://schemas.microsoft.com/office/powerpoint/2010/main" val="2429116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Definition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Thus, we define a non-empty binary search tree as a binary tree with the following properties: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left sub-tree (if any) is a binary search tree and all elements are less than the root element,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right sub-tree (if any) is a binary search tree and all elements are greater than the root element</a:t>
            </a:r>
          </a:p>
        </p:txBody>
      </p:sp>
    </p:spTree>
    <p:extLst>
      <p:ext uri="{BB962C8B-B14F-4D97-AF65-F5344CB8AC3E}">
        <p14:creationId xmlns:p14="http://schemas.microsoft.com/office/powerpoint/2010/main" val="34246299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We must now update </a:t>
            </a:r>
            <a:r>
              <a:rPr lang="en-CA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insert(…)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n-CA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erase(…)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to update it</a:t>
            </a:r>
            <a:endParaRPr lang="en-CA" alt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bool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&lt;Type&gt;::insert( Type const 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,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                       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*&amp;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 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if ( empty() 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= new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return true;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&lt; retrieve() 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return  left()-&gt;insert(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,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left_tree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 ? ++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tree_size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: false;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&gt; retrieve() 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return right()-&gt;insert(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 ? ++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tree_size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: false;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} else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return false;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} 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}</a:t>
            </a:r>
          </a:p>
          <a:p>
            <a:pPr marL="457200" lvl="1" indent="0">
              <a:buNone/>
            </a:pP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1"/>
            <a:endParaRPr lang="en-CA" alt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6048999" y="3512731"/>
            <a:ext cx="1224136" cy="1296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1763687" y="5805264"/>
            <a:ext cx="7199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Clever trick:  in C and C++, any non-zero value is interpreted as true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796136" y="4725144"/>
            <a:ext cx="576064" cy="108012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253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Summary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Abstract Sorted Lists</a:t>
            </a:r>
          </a:p>
          <a:p>
            <a:pPr lvl="1"/>
            <a:r>
              <a:rPr lang="en-US" altLang="en-US" dirty="0"/>
              <a:t>Problems using arrays and linked lists</a:t>
            </a:r>
          </a:p>
          <a:p>
            <a:r>
              <a:rPr lang="en-US" altLang="en-US" dirty="0"/>
              <a:t>Binary search tree</a:t>
            </a:r>
          </a:p>
          <a:p>
            <a:pPr lvl="1"/>
            <a:r>
              <a:rPr lang="en-US" altLang="en-US" dirty="0"/>
              <a:t>Definition</a:t>
            </a:r>
          </a:p>
          <a:p>
            <a:pPr lvl="1"/>
            <a:r>
              <a:rPr lang="en-US" altLang="en-US" dirty="0"/>
              <a:t>Implementation of:</a:t>
            </a:r>
          </a:p>
          <a:p>
            <a:pPr lvl="2"/>
            <a:r>
              <a:rPr lang="en-US" altLang="en-US" dirty="0"/>
              <a:t>Front, back, insert, erase</a:t>
            </a:r>
          </a:p>
          <a:p>
            <a:pPr lvl="2"/>
            <a:r>
              <a:rPr lang="en-US" altLang="en-US" dirty="0"/>
              <a:t>Previous smaller and next larger objects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  <a:endParaRPr lang="en-US" altLang="en-US" dirty="0"/>
          </a:p>
          <a:p>
            <a:pPr lvl="2"/>
            <a:endParaRPr lang="en-US" altLang="en-US" dirty="0"/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934657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Run Time on BST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Almost all of the relevant operations on a binary search tree are 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If the tree is </a:t>
            </a:r>
            <a:r>
              <a:rPr lang="en-CA" altLang="en-US" i="1" dirty="0">
                <a:solidFill>
                  <a:srgbClr val="000000"/>
                </a:solidFill>
                <a:latin typeface="Arial" charset="0"/>
                <a:cs typeface="Arial" charset="0"/>
              </a:rPr>
              <a:t>close 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to a linked list, the run times is 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2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Insert 1, 2, 3, 4, 5, 6, 7, ...,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into a empty binary search tree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The best we can do is if the tree is perfect:</a:t>
            </a:r>
            <a:r>
              <a:rPr lang="en-CA" alt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altLang="en-US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Our goal will be to find tree structures where we can maintain a height of </a:t>
            </a:r>
            <a:r>
              <a:rPr lang="en-CA" altLang="en-US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Solution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AVL trees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Red-black trees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B trees, B+ trees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Splay trees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More…</a:t>
            </a:r>
          </a:p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All of which ensure that the height remains </a:t>
            </a:r>
            <a:r>
              <a:rPr lang="en-CA" altLang="en-US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(ln(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70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Examples</a:t>
            </a:r>
          </a:p>
        </p:txBody>
      </p:sp>
      <p:pic>
        <p:nvPicPr>
          <p:cNvPr id="13316" name="Picture 6" descr="C:\Users\dwharder\Desktop\a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38" y="1772816"/>
            <a:ext cx="4173537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7" descr="C:\Users\dwharder\Desktop\aa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3970685"/>
            <a:ext cx="8137525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8" descr="C:\Users\dwharder\Desktop\aa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8" y="1772816"/>
            <a:ext cx="4037012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866537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11539</TotalTime>
  <Words>4543</Words>
  <Application>Microsoft Macintosh PowerPoint</Application>
  <PresentationFormat>全屏显示(4:3)</PresentationFormat>
  <Paragraphs>686</Paragraphs>
  <Slides>82</Slides>
  <Notes>81</Notes>
  <HiddenSlides>20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89" baseType="lpstr">
      <vt:lpstr>Arial</vt:lpstr>
      <vt:lpstr>Calibri</vt:lpstr>
      <vt:lpstr>Consolas</vt:lpstr>
      <vt:lpstr>Courier New</vt:lpstr>
      <vt:lpstr>Symbol</vt:lpstr>
      <vt:lpstr>Times New Roman</vt:lpstr>
      <vt:lpstr>Custom Design</vt:lpstr>
      <vt:lpstr>CS101 Data Structures</vt:lpstr>
      <vt:lpstr>Outline</vt:lpstr>
      <vt:lpstr>Outline</vt:lpstr>
      <vt:lpstr>Sorted List ADT</vt:lpstr>
      <vt:lpstr>Sorted List ADT</vt:lpstr>
      <vt:lpstr>Implementation</vt:lpstr>
      <vt:lpstr>Binary Search Trees</vt:lpstr>
      <vt:lpstr>Definition</vt:lpstr>
      <vt:lpstr>Examples</vt:lpstr>
      <vt:lpstr>Search</vt:lpstr>
      <vt:lpstr>Worst case</vt:lpstr>
      <vt:lpstr>Examples</vt:lpstr>
      <vt:lpstr>Duplicate Elements</vt:lpstr>
      <vt:lpstr>Implementation</vt:lpstr>
      <vt:lpstr>Implementation</vt:lpstr>
      <vt:lpstr>Implementation</vt:lpstr>
      <vt:lpstr>Implementation</vt:lpstr>
      <vt:lpstr>Constructor</vt:lpstr>
      <vt:lpstr>Inherited Member Functions</vt:lpstr>
      <vt:lpstr>left(), right()</vt:lpstr>
      <vt:lpstr>Finding the Minimum Object</vt:lpstr>
      <vt:lpstr>Finding the Maximum Object</vt:lpstr>
      <vt:lpstr>Find</vt:lpstr>
      <vt:lpstr>Find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Binary Search Tree</vt:lpstr>
      <vt:lpstr>Implementation</vt:lpstr>
      <vt:lpstr>Constructor, Destructor, and Clear</vt:lpstr>
      <vt:lpstr>Constructor, Destructor, and Clear</vt:lpstr>
      <vt:lpstr>Empty, Size, Height and Count</vt:lpstr>
      <vt:lpstr>Front and Back</vt:lpstr>
      <vt:lpstr>Insert and Erase</vt:lpstr>
      <vt:lpstr>Other Relation-based Operations</vt:lpstr>
      <vt:lpstr>Previous and Next Objects</vt:lpstr>
      <vt:lpstr>Previous and Next Objects</vt:lpstr>
      <vt:lpstr>Previous and Next Objects</vt:lpstr>
      <vt:lpstr>Previous and Next Objects</vt:lpstr>
      <vt:lpstr>Previous and Next Objects</vt:lpstr>
      <vt:lpstr>Finding the kth Object</vt:lpstr>
      <vt:lpstr>Finding the kth Object</vt:lpstr>
      <vt:lpstr>Finding the kth Object</vt:lpstr>
      <vt:lpstr>Finding the kth Object</vt:lpstr>
      <vt:lpstr>Summary</vt:lpstr>
      <vt:lpstr>Run Time on BST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GENG, Hao</cp:lastModifiedBy>
  <cp:revision>499</cp:revision>
  <dcterms:created xsi:type="dcterms:W3CDTF">2009-09-11T23:00:44Z</dcterms:created>
  <dcterms:modified xsi:type="dcterms:W3CDTF">2022-10-23T11:22:45Z</dcterms:modified>
</cp:coreProperties>
</file>